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0"/>
  </p:notesMasterIdLst>
  <p:handoutMasterIdLst>
    <p:handoutMasterId r:id="rId11"/>
  </p:handoutMasterIdLst>
  <p:sldIdLst>
    <p:sldId id="257" r:id="rId3"/>
    <p:sldId id="1662" r:id="rId4"/>
    <p:sldId id="1697" r:id="rId5"/>
    <p:sldId id="1698" r:id="rId6"/>
    <p:sldId id="265" r:id="rId7"/>
    <p:sldId id="261" r:id="rId8"/>
    <p:sldId id="260" r:id="rId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70" autoAdjust="0"/>
    <p:restoredTop sz="63915" autoAdjust="0"/>
  </p:normalViewPr>
  <p:slideViewPr>
    <p:cSldViewPr snapToGrid="0">
      <p:cViewPr varScale="1">
        <p:scale>
          <a:sx n="84" d="100"/>
          <a:sy n="84" d="100"/>
        </p:scale>
        <p:origin x="216" y="25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 11:08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you can track changes to entities in a collection over time without writing code to detect which items have changed. This capability is provided as part of the *delta query* feature in Microsoft Graph.</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change notification subscription expires? In this case, your application may miss changes to entities when the subscription was not active. In addition, what happens if a change notification wasn't fired by Microsoft Graph because of a system error? In these cases, your application would have to temporarily rely on the polling pattern.</a:t>
            </a:r>
          </a:p>
          <a:p>
            <a:endParaRPr lang="en-US" dirty="0"/>
          </a:p>
          <a:p>
            <a:r>
              <a:rPr lang="en-US" dirty="0"/>
              <a:t>There's another option that developers can leverage for certain endpoints in Microsoft Graph that, when combined with change notifications, enables applications to avoid the polling pattern in a robust and fault tolerant way. This is done using the track changes capability, also known as the delta query.</a:t>
            </a:r>
          </a:p>
          <a:p>
            <a:endParaRPr lang="en-US" dirty="0"/>
          </a:p>
          <a:p>
            <a:r>
              <a:rPr lang="en-US" dirty="0"/>
              <a:t>Delta query is supported on email messages, groups, users, and the events object in Microsoft Graph.</a:t>
            </a:r>
          </a:p>
          <a:p>
            <a:endParaRPr lang="en-US" dirty="0"/>
          </a:p>
          <a:p>
            <a:r>
              <a:rPr lang="en-US" dirty="0"/>
              <a:t>The way it works is that an application submits an HTTP GET request to a particular endpoint, `/users` for example. In the request, the endpoint has the `/delta` function added to the end of the URL.</a:t>
            </a:r>
          </a:p>
          <a:p>
            <a:endParaRPr lang="en-US" dirty="0"/>
          </a:p>
          <a:p>
            <a:r>
              <a:rPr lang="en-US" dirty="0"/>
              <a:t>Microsoft Graph will respond with a list of all the users in the collection just like a normal HTTP GET request. However, it will include a new property, `</a:t>
            </a:r>
            <a:r>
              <a:rPr lang="en-US" dirty="0" err="1"/>
              <a:t>odata.deltaLink</a:t>
            </a:r>
            <a:r>
              <a:rPr lang="en-US" dirty="0"/>
              <a:t>`, in the response. The value of this property is a link that your application should save for future use. At some point in the future, your application can use this delta link URL to submit the same request to the `/users` endpoint, except the response will only include those items that have changed since the first call was submitted.</a:t>
            </a:r>
          </a:p>
          <a:p>
            <a:endParaRPr lang="en-US" dirty="0"/>
          </a:p>
          <a:p>
            <a:r>
              <a:rPr lang="en-US" dirty="0"/>
              <a:t>This second response will include a new delta link that your application should save, replacing the previous delta link. The application can then use this new value to retrieve all changed items since the second request was submitted. Each time you make a new request, the delta link will change, allowing your application to only retrieve those items that have changed since the previous request.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sample request. The following request will get a list of all users from Microsoft Graph.</a:t>
            </a:r>
          </a:p>
          <a:p>
            <a:endParaRPr lang="en-US" dirty="0"/>
          </a:p>
          <a:p>
            <a:r>
              <a:rPr lang="en-US" dirty="0"/>
              <a:t>This first time this is submitted, you'll receive a list of all users in the directory. Notice the response includes the `</a:t>
            </a:r>
            <a:r>
              <a:rPr lang="en-US" dirty="0" err="1"/>
              <a:t>odata.deltaLink</a:t>
            </a:r>
            <a:r>
              <a:rPr lang="en-US" dirty="0"/>
              <a:t>` property.</a:t>
            </a:r>
          </a:p>
          <a:p>
            <a:endParaRPr lang="en-US" dirty="0"/>
          </a:p>
          <a:p>
            <a:r>
              <a:rPr lang="en-US" dirty="0"/>
              <a:t>If there are multiple pages of data returned, the delta link will be present in the last page of the results.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4540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apps can use change notifications and track changes both together to create a robust, reliable, and performant experience.</a:t>
            </a:r>
          </a:p>
          <a:p>
            <a:endParaRPr lang="en-US" dirty="0"/>
          </a:p>
          <a:p>
            <a:r>
              <a:rPr lang="en-US" dirty="0"/>
              <a:t>Change notifications are going to notify your app when something changes with a collection supported by Microsoft Graph. When Microsoft Graph notifies your application that something changed, instead of your app requesting all the information from Microsoft Graph on the entity that triggered the notification, instead it can use the delta query retrieve all changes that have happened since the last request.</a:t>
            </a:r>
          </a:p>
          <a:p>
            <a:endParaRPr lang="en-US" dirty="0"/>
          </a:p>
          <a:p>
            <a:r>
              <a:rPr lang="en-US" dirty="0"/>
              <a:t>With this pattern, your app could first, create a change notification subscription for changes to the `/users` endpoint in Microsoft Graph. Then, immediately after creating the subscription, the application can request all users from Microsoft Graph as a delta query. After processing all the users in the response, your app would save the delta query link.</a:t>
            </a:r>
          </a:p>
          <a:p>
            <a:endParaRPr lang="en-US" dirty="0"/>
          </a:p>
          <a:p>
            <a:r>
              <a:rPr lang="en-US" dirty="0"/>
              <a:t>In the future, change notifications are used to notify your application that something changed. You can use this as a trigger to resubmit the delta query for all changes that have happened since the first request, or one of the later requests. This way, your application can be assured to not miss any changes that happen even if there is when a subscription expires or there's an unforeseen error in the processing of, or sending, the change notification.</a:t>
            </a:r>
          </a:p>
          <a:p>
            <a:endParaRPr lang="en-US" dirty="0"/>
          </a:p>
          <a:p>
            <a:r>
              <a:rPr lang="en-US" dirty="0"/>
              <a:t>To make the application as fault tolerant as possible, it's recommended to have a scheduled process check for a valid subscription and renew it if the expiration time is coming up soon. Its also recommended to schedule a delta query request to occur on regular intervals to cover the scenario where there was a gap in an active subscription and or where a notification of a change wasn't received for some unknown reason.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67729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raph.microsoft.com/v1.0/users/delta"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Track Changes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Track Changes with the Microsoft Graph API</a:t>
            </a:r>
          </a:p>
        </p:txBody>
      </p:sp>
      <p:sp>
        <p:nvSpPr>
          <p:cNvPr id="3" name="Text Placeholder 2"/>
          <p:cNvSpPr>
            <a:spLocks noGrp="1"/>
          </p:cNvSpPr>
          <p:nvPr>
            <p:ph type="body" sz="quarter" idx="10"/>
          </p:nvPr>
        </p:nvSpPr>
        <p:spPr>
          <a:xfrm>
            <a:off x="465138" y="1919804"/>
            <a:ext cx="11533187" cy="4505849"/>
          </a:xfrm>
        </p:spPr>
        <p:txBody>
          <a:bodyPr/>
          <a:lstStyle/>
          <a:p>
            <a:r>
              <a:rPr lang="en-US" sz="2400" dirty="0"/>
              <a:t>Allows retrieving changes since you last requested them</a:t>
            </a:r>
          </a:p>
          <a:p>
            <a:endParaRPr lang="en-US" sz="2400" dirty="0"/>
          </a:p>
          <a:p>
            <a:r>
              <a:rPr lang="en-US" sz="2400" dirty="0"/>
              <a:t>Available for messages, groups, users and events</a:t>
            </a:r>
          </a:p>
          <a:p>
            <a:endParaRPr lang="en-US" sz="2400" dirty="0"/>
          </a:p>
          <a:p>
            <a:r>
              <a:rPr lang="en-US" sz="2400" dirty="0"/>
              <a:t>Use the </a:t>
            </a:r>
            <a:r>
              <a:rPr lang="en-US" dirty="0">
                <a:latin typeface="Courier New" panose="02070309020205020404" pitchFamily="49" charset="0"/>
                <a:cs typeface="Courier New" panose="02070309020205020404" pitchFamily="49" charset="0"/>
              </a:rPr>
              <a:t>/delta </a:t>
            </a:r>
            <a:r>
              <a:rPr lang="en-US" sz="2400" dirty="0"/>
              <a:t>function to request changes</a:t>
            </a:r>
          </a:p>
          <a:p>
            <a:endParaRPr lang="en-US" sz="2400" i="1" dirty="0"/>
          </a:p>
          <a:p>
            <a:r>
              <a:rPr lang="en-US" sz="2400" dirty="0"/>
              <a:t>Store returned the </a:t>
            </a:r>
            <a:r>
              <a:rPr lang="en-US" sz="2400" dirty="0" err="1">
                <a:latin typeface="Courier New" panose="02070309020205020404" pitchFamily="49" charset="0"/>
                <a:cs typeface="Courier New" panose="02070309020205020404" pitchFamily="49" charset="0"/>
              </a:rPr>
              <a:t>deltaLink</a:t>
            </a:r>
            <a:r>
              <a:rPr lang="en-US" sz="2400" dirty="0"/>
              <a:t> for subsequent requests</a:t>
            </a:r>
          </a:p>
          <a:p>
            <a:endParaRPr lang="en-US" sz="2400" dirty="0"/>
          </a:p>
          <a:p>
            <a:r>
              <a:rPr lang="en-US" sz="2400" dirty="0"/>
              <a:t>Use </a:t>
            </a:r>
            <a:r>
              <a:rPr lang="en-US" sz="2400" dirty="0">
                <a:latin typeface="Courier New" panose="02070309020205020404" pitchFamily="49" charset="0"/>
                <a:cs typeface="Courier New" panose="02070309020205020404" pitchFamily="49" charset="0"/>
              </a:rPr>
              <a:t>$select </a:t>
            </a:r>
            <a:r>
              <a:rPr lang="en-US" sz="2400" dirty="0"/>
              <a:t>to narrow what you want changes for</a:t>
            </a:r>
          </a:p>
          <a:p>
            <a:endParaRPr lang="en-US" sz="2400" dirty="0"/>
          </a:p>
          <a:p>
            <a:endParaRPr lang="en-US" sz="2400" dirty="0"/>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User track changes </a:t>
            </a:r>
          </a:p>
        </p:txBody>
      </p:sp>
      <p:sp>
        <p:nvSpPr>
          <p:cNvPr id="3" name="Text Placeholder 2"/>
          <p:cNvSpPr>
            <a:spLocks noGrp="1"/>
          </p:cNvSpPr>
          <p:nvPr>
            <p:ph type="body" sz="quarter" idx="10"/>
          </p:nvPr>
        </p:nvSpPr>
        <p:spPr>
          <a:xfrm>
            <a:off x="465138" y="1919804"/>
            <a:ext cx="11533187" cy="1812804"/>
          </a:xfrm>
        </p:spPr>
        <p:txBody>
          <a:bodyPr/>
          <a:lstStyle/>
          <a:p>
            <a:r>
              <a:rPr lang="en-US" sz="2400" dirty="0"/>
              <a:t>Request:</a:t>
            </a:r>
          </a:p>
          <a:p>
            <a:r>
              <a:rPr lang="en-US" dirty="0">
                <a:latin typeface="Courier New" panose="02070309020205020404" pitchFamily="49" charset="0"/>
                <a:cs typeface="Courier New" panose="02070309020205020404" pitchFamily="49" charset="0"/>
              </a:rPr>
              <a:t>GET </a:t>
            </a:r>
            <a:r>
              <a:rPr lang="en-US" dirty="0">
                <a:latin typeface="Courier New" panose="02070309020205020404" pitchFamily="49" charset="0"/>
                <a:cs typeface="Courier New" panose="02070309020205020404" pitchFamily="49" charset="0"/>
                <a:hlinkClick r:id="rId3">
                  <a:extLst>
                    <a:ext uri="{A12FA001-AC4F-418D-AE19-62706E023703}">
                      <ahyp:hlinkClr xmlns:ahyp="http://schemas.microsoft.com/office/drawing/2018/hyperlinkcolor" val="tx"/>
                    </a:ext>
                  </a:extLst>
                </a:hlinkClick>
              </a:rPr>
              <a:t>https://graph.microsoft.com/v1.0/users/delta HTTP/1.1</a:t>
            </a:r>
          </a:p>
          <a:p>
            <a:r>
              <a:rPr lang="en-US" dirty="0">
                <a:latin typeface="Courier New" panose="02070309020205020404" pitchFamily="49" charset="0"/>
                <a:cs typeface="Courier New" panose="02070309020205020404" pitchFamily="49" charset="0"/>
              </a:rPr>
              <a:t>Authorization: bearer eyJ0eXAiOiJKV1QiLCJub25jZSI6IkFRQUJBQUFBQUFDRWZleFh4a</a:t>
            </a:r>
          </a:p>
          <a:p>
            <a:r>
              <a:rPr lang="en-US" dirty="0">
                <a:latin typeface="Courier New" panose="02070309020205020404" pitchFamily="49" charset="0"/>
                <a:cs typeface="Courier New" panose="02070309020205020404" pitchFamily="49" charset="0"/>
              </a:rPr>
              <a:t>Host: graph.microsoft.com</a:t>
            </a:r>
          </a:p>
          <a:p>
            <a:endParaRPr lang="en-US" sz="2400" dirty="0">
              <a:latin typeface="Courier New" panose="02070309020205020404" pitchFamily="49" charset="0"/>
              <a:cs typeface="Courier New" panose="02070309020205020404" pitchFamily="49" charset="0"/>
            </a:endParaRPr>
          </a:p>
        </p:txBody>
      </p:sp>
      <p:sp>
        <p:nvSpPr>
          <p:cNvPr id="4" name="Text Placeholder 2">
            <a:extLst>
              <a:ext uri="{FF2B5EF4-FFF2-40B4-BE49-F238E27FC236}">
                <a16:creationId xmlns:a16="http://schemas.microsoft.com/office/drawing/2014/main" id="{1DD9246F-563B-4EBE-AAE3-F5A0A7BF12EC}"/>
              </a:ext>
            </a:extLst>
          </p:cNvPr>
          <p:cNvSpPr txBox="1">
            <a:spLocks/>
          </p:cNvSpPr>
          <p:nvPr/>
        </p:nvSpPr>
        <p:spPr>
          <a:xfrm>
            <a:off x="451643" y="3988789"/>
            <a:ext cx="11533187" cy="237295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Response:</a:t>
            </a:r>
          </a:p>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odata.context</a:t>
            </a:r>
            <a:r>
              <a:rPr lang="en-US" sz="1400" dirty="0">
                <a:latin typeface="Courier New" panose="02070309020205020404" pitchFamily="49" charset="0"/>
                <a:cs typeface="Courier New" panose="02070309020205020404" pitchFamily="49" charset="0"/>
              </a:rPr>
              <a:t>": "https://graph.microsoft.com/v1.0/$</a:t>
            </a:r>
            <a:r>
              <a:rPr lang="en-US" sz="1400" dirty="0" err="1">
                <a:latin typeface="Courier New" panose="02070309020205020404" pitchFamily="49" charset="0"/>
                <a:cs typeface="Courier New" panose="02070309020205020404" pitchFamily="49" charset="0"/>
              </a:rPr>
              <a:t>metadata#users</a:t>
            </a:r>
            <a:r>
              <a:rPr lang="en-US" sz="1400" dirty="0">
                <a:latin typeface="Courier New" panose="02070309020205020404" pitchFamily="49" charset="0"/>
                <a:cs typeface="Courier New" panose="02070309020205020404" pitchFamily="49" charset="0"/>
              </a:rPr>
              <a:t>",</a:t>
            </a:r>
          </a:p>
          <a:p>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odata.deltaLink</a:t>
            </a:r>
            <a:r>
              <a:rPr lang="en-US" sz="1400" b="1" dirty="0">
                <a:latin typeface="Courier New" panose="02070309020205020404" pitchFamily="49" charset="0"/>
                <a:cs typeface="Courier New" panose="02070309020205020404" pitchFamily="49" charset="0"/>
              </a:rPr>
              <a:t>": "https://graph.microsoft.com/v1.0/users/delta?$</a:t>
            </a:r>
            <a:r>
              <a:rPr lang="en-US" sz="1400" b="1" dirty="0" err="1">
                <a:latin typeface="Courier New" panose="02070309020205020404" pitchFamily="49" charset="0"/>
                <a:cs typeface="Courier New" panose="02070309020205020404" pitchFamily="49" charset="0"/>
              </a:rPr>
              <a:t>skiptoken</a:t>
            </a:r>
            <a:r>
              <a:rPr lang="en-US" sz="1400" b="1" dirty="0">
                <a:latin typeface="Courier New" panose="02070309020205020404" pitchFamily="49" charset="0"/>
                <a:cs typeface="Courier New" panose="02070309020205020404" pitchFamily="49" charset="0"/>
              </a:rPr>
              <a:t>=moXwmvoHW4B2uevGNLf2Brpv8smiFdOLsp-ewqLTi0BN8aozcBcz5N63kawqIyz4I2Y7kPm-rB4qs4N-kQZSGYV69u3oNY2LSCEaO7P9cmBpV7B0-",</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6308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change notifications + track changes together</a:t>
            </a:r>
          </a:p>
        </p:txBody>
      </p:sp>
      <p:sp>
        <p:nvSpPr>
          <p:cNvPr id="3" name="Text Placeholder 2"/>
          <p:cNvSpPr>
            <a:spLocks noGrp="1"/>
          </p:cNvSpPr>
          <p:nvPr>
            <p:ph type="body" sz="quarter" idx="10"/>
          </p:nvPr>
        </p:nvSpPr>
        <p:spPr>
          <a:xfrm>
            <a:off x="465138" y="1919804"/>
            <a:ext cx="11533187" cy="4431983"/>
          </a:xfrm>
        </p:spPr>
        <p:txBody>
          <a:bodyPr/>
          <a:lstStyle/>
          <a:p>
            <a:r>
              <a:rPr lang="en-US" sz="2400" dirty="0"/>
              <a:t>For robust synchronization use notifications with track changes</a:t>
            </a:r>
          </a:p>
          <a:p>
            <a:endParaRPr lang="en-US" sz="2400" dirty="0"/>
          </a:p>
          <a:p>
            <a:r>
              <a:rPr lang="en-US" sz="2400" dirty="0"/>
              <a:t>Subscribe for notifications</a:t>
            </a:r>
          </a:p>
          <a:p>
            <a:endParaRPr lang="en-US" sz="2400" dirty="0"/>
          </a:p>
          <a:p>
            <a:r>
              <a:rPr lang="en-US" sz="2400" dirty="0"/>
              <a:t>When a notification is received use track changes to retrieve changes</a:t>
            </a:r>
          </a:p>
          <a:p>
            <a:endParaRPr lang="en-US" sz="2400" dirty="0"/>
          </a:p>
          <a:p>
            <a:r>
              <a:rPr lang="en-US" sz="2400" dirty="0"/>
              <a:t>If a notification is missed changes will not be missed</a:t>
            </a:r>
          </a:p>
          <a:p>
            <a:endParaRPr lang="en-US" sz="2400" dirty="0"/>
          </a:p>
          <a:p>
            <a:r>
              <a:rPr lang="en-US" sz="2400" dirty="0"/>
              <a:t>Add a full regular query at a long interval to be 100% certain no </a:t>
            </a:r>
            <a:br>
              <a:rPr lang="en-US" sz="2400" dirty="0"/>
            </a:br>
            <a:r>
              <a:rPr lang="en-US" sz="2400" dirty="0"/>
              <a:t>changes have been missed</a:t>
            </a:r>
          </a:p>
          <a:p>
            <a:endParaRPr lang="en-US" sz="2400" dirty="0"/>
          </a:p>
          <a:p>
            <a:endParaRPr lang="en-US" sz="2400" dirty="0"/>
          </a:p>
        </p:txBody>
      </p:sp>
    </p:spTree>
    <p:extLst>
      <p:ext uri="{BB962C8B-B14F-4D97-AF65-F5344CB8AC3E}">
        <p14:creationId xmlns:p14="http://schemas.microsoft.com/office/powerpoint/2010/main" val="211714961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1307</Words>
  <Application>Microsoft Macintosh PowerPoint</Application>
  <PresentationFormat>Custom</PresentationFormat>
  <Paragraphs>82</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Courier New</vt:lpstr>
      <vt:lpstr>Segoe UI</vt:lpstr>
      <vt:lpstr>Segoe UI Light</vt:lpstr>
      <vt:lpstr>Segoe UI Semibold</vt:lpstr>
      <vt:lpstr>Wingdings</vt:lpstr>
      <vt:lpstr>Office 365 PPT Template - 2017</vt:lpstr>
      <vt:lpstr>Track Changes with Microsoft Graph</vt:lpstr>
      <vt:lpstr>Track Changes with the Microsoft Graph API</vt:lpstr>
      <vt:lpstr>Example: User track changes </vt:lpstr>
      <vt:lpstr>Use change notifications + track changes together</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2020-01-14T16:14:29Z</dcterms:modified>
</cp:coreProperties>
</file>